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8" r:id="rId3"/>
    <p:sldId id="261" r:id="rId4"/>
    <p:sldId id="260" r:id="rId5"/>
    <p:sldId id="263" r:id="rId6"/>
    <p:sldId id="264" r:id="rId7"/>
  </p:sldIdLst>
  <p:sldSz cx="9144000" cy="6858000" type="screen4x3"/>
  <p:notesSz cx="6877050" cy="96535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B8BC151-7B6C-422F-8F7D-D5983F420CBD}">
          <p14:sldIdLst>
            <p14:sldId id="256"/>
            <p14:sldId id="258"/>
            <p14:sldId id="261"/>
          </p14:sldIdLst>
        </p14:section>
        <p14:section name="Раздел без заголовка" id="{81EF6E54-C612-4505-A7E2-9F579F504F97}">
          <p14:sldIdLst>
            <p14:sldId id="260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219" autoAdjust="0"/>
  </p:normalViewPr>
  <p:slideViewPr>
    <p:cSldViewPr>
      <p:cViewPr>
        <p:scale>
          <a:sx n="100" d="100"/>
          <a:sy n="100" d="100"/>
        </p:scale>
        <p:origin x="93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2223B5-53C1-4DCD-8D29-2459F42405B2}" type="doc">
      <dgm:prSet loTypeId="urn:microsoft.com/office/officeart/2005/8/layout/vList6" loCatId="process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1A26D6B-704B-4C63-B708-CC19A2D3F3FF}">
      <dgm:prSet phldrT="[Текст]"/>
      <dgm:spPr/>
      <dgm:t>
        <a:bodyPr/>
        <a:lstStyle/>
        <a:p>
          <a:r>
            <a: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М</a:t>
          </a:r>
          <a:r>
            <a:rPr lang="kk-KZ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АҚСАТЫ</a:t>
          </a:r>
          <a:endParaRPr lang="ru-RU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ADA0174-7D3C-4990-84F9-F81E38B58F81}" type="parTrans" cxnId="{68A8F755-EE4F-45D1-93A8-429AEB1F5FCF}">
      <dgm:prSet/>
      <dgm:spPr/>
      <dgm:t>
        <a:bodyPr/>
        <a:lstStyle/>
        <a:p>
          <a:endParaRPr lang="ru-RU"/>
        </a:p>
      </dgm:t>
    </dgm:pt>
    <dgm:pt modelId="{2A5024CD-50FB-47E8-A14B-0FF8FE9753E5}" type="sibTrans" cxnId="{68A8F755-EE4F-45D1-93A8-429AEB1F5FCF}">
      <dgm:prSet/>
      <dgm:spPr/>
      <dgm:t>
        <a:bodyPr/>
        <a:lstStyle/>
        <a:p>
          <a:endParaRPr lang="ru-RU"/>
        </a:p>
      </dgm:t>
    </dgm:pt>
    <dgm:pt modelId="{888D0342-C7CB-4BDA-8853-06E9238529D3}">
      <dgm:prSet phldrT="[Текст]" custT="1"/>
      <dgm:spPr/>
      <dgm:t>
        <a:bodyPr/>
        <a:lstStyle/>
        <a:p>
          <a:r>
            <a:rPr lang="kk-KZ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патологиясына сәйкес келетін емдік шараларды қолдана отырып, балаларларға мамандандырылған және жоғары мамандандырылған медициналық көмек көрсету</a:t>
          </a:r>
          <a:endParaRPr lang="ru-RU" sz="16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8B2B0E2-3C0E-476E-8471-D7E798685DD9}" type="parTrans" cxnId="{45D22D25-857E-452E-A707-1211F33759B6}">
      <dgm:prSet/>
      <dgm:spPr/>
      <dgm:t>
        <a:bodyPr/>
        <a:lstStyle/>
        <a:p>
          <a:endParaRPr lang="ru-RU"/>
        </a:p>
      </dgm:t>
    </dgm:pt>
    <dgm:pt modelId="{BB892E5D-55BA-4DC9-B823-B1C2A81CCC64}" type="sibTrans" cxnId="{45D22D25-857E-452E-A707-1211F33759B6}">
      <dgm:prSet/>
      <dgm:spPr/>
      <dgm:t>
        <a:bodyPr/>
        <a:lstStyle/>
        <a:p>
          <a:endParaRPr lang="ru-RU"/>
        </a:p>
      </dgm:t>
    </dgm:pt>
    <dgm:pt modelId="{0CC475E9-D865-4C62-BAEA-8E5E6EC08CF9}">
      <dgm:prSet phldrT="[Текст]"/>
      <dgm:spPr/>
      <dgm:t>
        <a:bodyPr/>
        <a:lstStyle/>
        <a:p>
          <a:r>
            <a:rPr lang="kk-K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МІНДЕТІ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174DF64-7250-4FBA-B0E6-FD245F1D7279}" type="parTrans" cxnId="{DBAC38DC-0293-4D6C-996A-DB3A29ADDFAF}">
      <dgm:prSet/>
      <dgm:spPr/>
      <dgm:t>
        <a:bodyPr/>
        <a:lstStyle/>
        <a:p>
          <a:endParaRPr lang="ru-RU"/>
        </a:p>
      </dgm:t>
    </dgm:pt>
    <dgm:pt modelId="{08E86EB9-15E1-4C46-B3A9-0FAECB512B1E}" type="sibTrans" cxnId="{DBAC38DC-0293-4D6C-996A-DB3A29ADDFAF}">
      <dgm:prSet/>
      <dgm:spPr/>
      <dgm:t>
        <a:bodyPr/>
        <a:lstStyle/>
        <a:p>
          <a:endParaRPr lang="ru-RU"/>
        </a:p>
      </dgm:t>
    </dgm:pt>
    <dgm:pt modelId="{DE397189-1C58-4F07-B542-0FA58EEBE86E}">
      <dgm:prSet phldrT="[Текст]" custT="1"/>
      <dgm:spPr/>
      <dgm:t>
        <a:bodyPr/>
        <a:lstStyle/>
        <a:p>
          <a:r>
            <a:rPr lang="kk-KZ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Бірыңғай ұлттық денсаулық сақтау жүйесінде медициналық көмекті сапалы және қол жетімді етуді одан әрі дамыту;</a:t>
          </a:r>
          <a:endParaRPr lang="ru-RU" sz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777670-DA9A-4289-9293-D498F3646870}" type="parTrans" cxnId="{4DAA8F9E-ABC9-4015-8E2D-2E3E73BB8455}">
      <dgm:prSet/>
      <dgm:spPr/>
      <dgm:t>
        <a:bodyPr/>
        <a:lstStyle/>
        <a:p>
          <a:endParaRPr lang="ru-RU"/>
        </a:p>
      </dgm:t>
    </dgm:pt>
    <dgm:pt modelId="{F96331CF-26FF-459A-8557-FFB579B573FC}" type="sibTrans" cxnId="{4DAA8F9E-ABC9-4015-8E2D-2E3E73BB8455}">
      <dgm:prSet/>
      <dgm:spPr/>
      <dgm:t>
        <a:bodyPr/>
        <a:lstStyle/>
        <a:p>
          <a:endParaRPr lang="ru-RU"/>
        </a:p>
      </dgm:t>
    </dgm:pt>
    <dgm:pt modelId="{C081C085-9160-4FDE-9CD3-1B29A2170F3D}">
      <dgm:prSet custT="1"/>
      <dgm:spPr/>
      <dgm:t>
        <a:bodyPr/>
        <a:lstStyle/>
        <a:p>
          <a:r>
            <a:rPr lang="kk-KZ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Халықаралық деңгейде медициналық көмек көрсету принципіне көшу, жаңа технологиялар мен заманауй диагностика және емдеу әдістерін енгізу;</a:t>
          </a:r>
          <a:endParaRPr lang="ru-RU" sz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D60517F-9AB0-4E52-92DB-C5B63FBD7067}" type="parTrans" cxnId="{FCAE617E-5A35-4839-A4FB-23DAB5041201}">
      <dgm:prSet/>
      <dgm:spPr/>
      <dgm:t>
        <a:bodyPr/>
        <a:lstStyle/>
        <a:p>
          <a:endParaRPr lang="ru-RU"/>
        </a:p>
      </dgm:t>
    </dgm:pt>
    <dgm:pt modelId="{1B366155-2C89-4133-9B0F-89C38A8C2650}" type="sibTrans" cxnId="{FCAE617E-5A35-4839-A4FB-23DAB5041201}">
      <dgm:prSet/>
      <dgm:spPr/>
      <dgm:t>
        <a:bodyPr/>
        <a:lstStyle/>
        <a:p>
          <a:endParaRPr lang="ru-RU"/>
        </a:p>
      </dgm:t>
    </dgm:pt>
    <dgm:pt modelId="{5587A40F-0B4E-48CC-8E6B-A06E0E4555FD}">
      <dgm:prSet custT="1"/>
      <dgm:spPr/>
      <dgm:t>
        <a:bodyPr/>
        <a:lstStyle/>
        <a:p>
          <a:r>
            <a:rPr lang="kk-KZ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Дәрігерлер мен орта медициналық қызметкердің біліктілігін арттыру; </a:t>
          </a:r>
          <a:endParaRPr lang="ru-RU" sz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FB6855B-0A41-474E-97B4-1721C03F70EC}" type="parTrans" cxnId="{FEF698FC-6384-4E0F-B33A-F8132ACFF870}">
      <dgm:prSet/>
      <dgm:spPr/>
      <dgm:t>
        <a:bodyPr/>
        <a:lstStyle/>
        <a:p>
          <a:endParaRPr lang="ru-RU"/>
        </a:p>
      </dgm:t>
    </dgm:pt>
    <dgm:pt modelId="{963A3438-3257-4A5F-9F94-614E9750F83B}" type="sibTrans" cxnId="{FEF698FC-6384-4E0F-B33A-F8132ACFF870}">
      <dgm:prSet/>
      <dgm:spPr/>
      <dgm:t>
        <a:bodyPr/>
        <a:lstStyle/>
        <a:p>
          <a:endParaRPr lang="ru-RU"/>
        </a:p>
      </dgm:t>
    </dgm:pt>
    <dgm:pt modelId="{47E636E2-FD2F-4B08-A659-22D2FB43A576}">
      <dgm:prSet custT="1"/>
      <dgm:spPr/>
      <dgm:t>
        <a:bodyPr/>
        <a:lstStyle/>
        <a:p>
          <a:r>
            <a:rPr lang="kk-KZ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«Балалық шақтағы ауруларды ықпалдастыра емдеу» стратегиясы бойынша үздіксіз білім жетілдіру</a:t>
          </a:r>
          <a:endParaRPr lang="ru-RU" sz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26D705-59E3-4987-B4B9-5A6488862A32}" type="parTrans" cxnId="{25F2847E-A33E-489D-80D3-97B503CE79CE}">
      <dgm:prSet/>
      <dgm:spPr/>
      <dgm:t>
        <a:bodyPr/>
        <a:lstStyle/>
        <a:p>
          <a:endParaRPr lang="ru-RU"/>
        </a:p>
      </dgm:t>
    </dgm:pt>
    <dgm:pt modelId="{7271DB73-0D57-46FE-8E19-743B741E7A6D}" type="sibTrans" cxnId="{25F2847E-A33E-489D-80D3-97B503CE79CE}">
      <dgm:prSet/>
      <dgm:spPr/>
      <dgm:t>
        <a:bodyPr/>
        <a:lstStyle/>
        <a:p>
          <a:endParaRPr lang="ru-RU"/>
        </a:p>
      </dgm:t>
    </dgm:pt>
    <dgm:pt modelId="{9C29D7BE-5470-4946-BE36-DFB575D312C1}">
      <dgm:prSet phldrT="[Текст]"/>
      <dgm:spPr/>
      <dgm:t>
        <a:bodyPr/>
        <a:lstStyle/>
        <a:p>
          <a:r>
            <a:rPr lang="kk-KZ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ЦЕЛЬ</a:t>
          </a:r>
          <a:endParaRPr lang="ru-RU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77E6C1B-DF65-4115-BC1F-10B71F262D4C}" type="parTrans" cxnId="{0B7CE311-8EDF-4238-80CD-565E9ED7B0E4}">
      <dgm:prSet/>
      <dgm:spPr/>
      <dgm:t>
        <a:bodyPr/>
        <a:lstStyle/>
        <a:p>
          <a:endParaRPr lang="ru-RU"/>
        </a:p>
      </dgm:t>
    </dgm:pt>
    <dgm:pt modelId="{D0594084-BD16-4188-9A58-1C1153E01375}" type="sibTrans" cxnId="{0B7CE311-8EDF-4238-80CD-565E9ED7B0E4}">
      <dgm:prSet/>
      <dgm:spPr/>
      <dgm:t>
        <a:bodyPr/>
        <a:lstStyle/>
        <a:p>
          <a:endParaRPr lang="ru-RU"/>
        </a:p>
      </dgm:t>
    </dgm:pt>
    <dgm:pt modelId="{7FB20517-33D1-496F-9642-A975CD3F2707}">
      <dgm:prSet/>
      <dgm:spPr/>
      <dgm:t>
        <a:bodyPr/>
        <a:lstStyle/>
        <a:p>
          <a:r>
            <a: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Оказание специализированной и высокоспециализированной медицинской помощь детям, лечение сопутствующей патологии</a:t>
          </a:r>
          <a:endParaRPr lang="ru-RU" dirty="0"/>
        </a:p>
      </dgm:t>
    </dgm:pt>
    <dgm:pt modelId="{1BBDDCA5-74A8-4364-B3CD-F093C3EFCA2D}" type="parTrans" cxnId="{C00DBE4B-1ED3-4795-B646-C0806F214E49}">
      <dgm:prSet/>
      <dgm:spPr/>
      <dgm:t>
        <a:bodyPr/>
        <a:lstStyle/>
        <a:p>
          <a:endParaRPr lang="ru-RU"/>
        </a:p>
      </dgm:t>
    </dgm:pt>
    <dgm:pt modelId="{782B9E87-0378-40C6-8695-5A5E413F938F}" type="sibTrans" cxnId="{C00DBE4B-1ED3-4795-B646-C0806F214E49}">
      <dgm:prSet/>
      <dgm:spPr/>
      <dgm:t>
        <a:bodyPr/>
        <a:lstStyle/>
        <a:p>
          <a:endParaRPr lang="ru-RU"/>
        </a:p>
      </dgm:t>
    </dgm:pt>
    <dgm:pt modelId="{80C572A4-B3B6-4A24-8572-C6FEB9BC188F}">
      <dgm:prSet phldrT="[Текст]"/>
      <dgm:spPr/>
      <dgm:t>
        <a:bodyPr/>
        <a:lstStyle/>
        <a:p>
          <a:r>
            <a:rPr lang="kk-K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ЗАДАЧИ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52C3D0D-7A07-4E62-81FA-12DB53805EDD}" type="parTrans" cxnId="{97247A85-7DDC-4BF4-B5D5-C065E07B364A}">
      <dgm:prSet/>
      <dgm:spPr/>
      <dgm:t>
        <a:bodyPr/>
        <a:lstStyle/>
        <a:p>
          <a:endParaRPr lang="ru-RU"/>
        </a:p>
      </dgm:t>
    </dgm:pt>
    <dgm:pt modelId="{C832BD1B-7953-444E-8704-A8E3DC1D29ED}" type="sibTrans" cxnId="{97247A85-7DDC-4BF4-B5D5-C065E07B364A}">
      <dgm:prSet/>
      <dgm:spPr/>
      <dgm:t>
        <a:bodyPr/>
        <a:lstStyle/>
        <a:p>
          <a:endParaRPr lang="ru-RU"/>
        </a:p>
      </dgm:t>
    </dgm:pt>
    <dgm:pt modelId="{030FA8DD-CB07-471A-AAB9-4B7CED4E9C04}">
      <dgm:prSet custT="1"/>
      <dgm:spPr/>
      <dgm:t>
        <a:bodyPr/>
        <a:lstStyle/>
        <a:p>
          <a:r>
            <a:rPr lang="ru-RU" sz="105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Повышение доступности и качества медицинской  помощи путем дальнейшего развития  и совершенствования Единой национальной системы Здравоохранения.</a:t>
          </a:r>
          <a:endParaRPr lang="ru-RU" sz="1050" dirty="0"/>
        </a:p>
      </dgm:t>
    </dgm:pt>
    <dgm:pt modelId="{81F0F01C-D58D-4E4D-A84B-D5B9A0AC74C7}" type="parTrans" cxnId="{A6B65856-DB53-4589-AFA4-959C09092A20}">
      <dgm:prSet/>
      <dgm:spPr/>
      <dgm:t>
        <a:bodyPr/>
        <a:lstStyle/>
        <a:p>
          <a:endParaRPr lang="ru-RU"/>
        </a:p>
      </dgm:t>
    </dgm:pt>
    <dgm:pt modelId="{1789776B-0E5F-43F7-AF08-1BA275F086E0}" type="sibTrans" cxnId="{A6B65856-DB53-4589-AFA4-959C09092A20}">
      <dgm:prSet/>
      <dgm:spPr/>
      <dgm:t>
        <a:bodyPr/>
        <a:lstStyle/>
        <a:p>
          <a:endParaRPr lang="ru-RU"/>
        </a:p>
      </dgm:t>
    </dgm:pt>
    <dgm:pt modelId="{901A1AF5-F3E8-4994-8ECC-92E79C504F0E}">
      <dgm:prSet custT="1"/>
      <dgm:spPr/>
      <dgm:t>
        <a:bodyPr/>
        <a:lstStyle/>
        <a:p>
          <a:r>
            <a:rPr lang="ru-RU" sz="105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Переход на международные принципы организации  оказания медицинской помощи, внедрение  новейших технологий, современных методик диагностики и лечения. </a:t>
          </a:r>
          <a:endParaRPr lang="ru-RU" sz="105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9238278-78AE-4BC6-AA45-B33769CF7D7E}" type="parTrans" cxnId="{B2FFA703-E8CC-46F4-8C5A-A416E2285502}">
      <dgm:prSet/>
      <dgm:spPr/>
      <dgm:t>
        <a:bodyPr/>
        <a:lstStyle/>
        <a:p>
          <a:endParaRPr lang="ru-RU"/>
        </a:p>
      </dgm:t>
    </dgm:pt>
    <dgm:pt modelId="{B683E794-528C-4204-91D7-E3F2CA87AAC7}" type="sibTrans" cxnId="{B2FFA703-E8CC-46F4-8C5A-A416E2285502}">
      <dgm:prSet/>
      <dgm:spPr/>
      <dgm:t>
        <a:bodyPr/>
        <a:lstStyle/>
        <a:p>
          <a:endParaRPr lang="ru-RU"/>
        </a:p>
      </dgm:t>
    </dgm:pt>
    <dgm:pt modelId="{5B2F6E17-841B-4685-AE4F-A81C1E3CB045}">
      <dgm:prSet custT="1"/>
      <dgm:spPr/>
      <dgm:t>
        <a:bodyPr/>
        <a:lstStyle/>
        <a:p>
          <a:r>
            <a:rPr lang="ru-RU" sz="105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Своевременное выявление патологии детского возраста.  Внедрение эндоскопических малоинвазивных технологий в хирургической коррекции ВПР у детей. </a:t>
          </a:r>
          <a:endParaRPr lang="ru-RU" sz="105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8051734-ABB7-4FE6-87A0-A688776E6E29}" type="parTrans" cxnId="{4869086C-4840-46A9-A5E3-B6C09BB10576}">
      <dgm:prSet/>
      <dgm:spPr/>
      <dgm:t>
        <a:bodyPr/>
        <a:lstStyle/>
        <a:p>
          <a:endParaRPr lang="ru-RU"/>
        </a:p>
      </dgm:t>
    </dgm:pt>
    <dgm:pt modelId="{70C64633-9F5E-4648-BDF3-25E055AEC1AA}" type="sibTrans" cxnId="{4869086C-4840-46A9-A5E3-B6C09BB10576}">
      <dgm:prSet/>
      <dgm:spPr/>
      <dgm:t>
        <a:bodyPr/>
        <a:lstStyle/>
        <a:p>
          <a:endParaRPr lang="ru-RU"/>
        </a:p>
      </dgm:t>
    </dgm:pt>
    <dgm:pt modelId="{0EF94175-3D71-4A92-8BE9-2D171854C40F}">
      <dgm:prSet custT="1"/>
      <dgm:spPr/>
      <dgm:t>
        <a:bodyPr/>
        <a:lstStyle/>
        <a:p>
          <a:r>
            <a:rPr lang="ru-RU" sz="105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Повышение квалификации врачей и среднего медицинского персонала больницы. Непрерывное обучение врачей и медсестер стратегии ИВБДВ</a:t>
          </a:r>
          <a:endParaRPr lang="ru-RU" sz="105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FA1F537-EB2E-46A6-9D5F-752722ADC3A4}" type="parTrans" cxnId="{CB5894AE-C4BD-4B90-B545-F6DDA8B5C064}">
      <dgm:prSet/>
      <dgm:spPr/>
      <dgm:t>
        <a:bodyPr/>
        <a:lstStyle/>
        <a:p>
          <a:endParaRPr lang="ru-RU"/>
        </a:p>
      </dgm:t>
    </dgm:pt>
    <dgm:pt modelId="{903A0393-8537-4A84-81C4-8AB69152111D}" type="sibTrans" cxnId="{CB5894AE-C4BD-4B90-B545-F6DDA8B5C064}">
      <dgm:prSet/>
      <dgm:spPr/>
      <dgm:t>
        <a:bodyPr/>
        <a:lstStyle/>
        <a:p>
          <a:endParaRPr lang="ru-RU"/>
        </a:p>
      </dgm:t>
    </dgm:pt>
    <dgm:pt modelId="{B76DE03F-826E-4F06-B265-017E2E6711C9}" type="pres">
      <dgm:prSet presAssocID="{AB2223B5-53C1-4DCD-8D29-2459F42405B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C076A72-2730-498F-A908-FE7B2FDFE3C1}" type="pres">
      <dgm:prSet presAssocID="{D1A26D6B-704B-4C63-B708-CC19A2D3F3FF}" presName="linNode" presStyleCnt="0"/>
      <dgm:spPr/>
    </dgm:pt>
    <dgm:pt modelId="{E85CD8FD-5649-4F0E-8A97-BBA72D25E19D}" type="pres">
      <dgm:prSet presAssocID="{D1A26D6B-704B-4C63-B708-CC19A2D3F3FF}" presName="parentShp" presStyleLbl="node1" presStyleIdx="0" presStyleCnt="4" custScaleY="88613" custLinFactNeighborY="-20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3096F4-E489-4915-8851-988E0E6A8072}" type="pres">
      <dgm:prSet presAssocID="{D1A26D6B-704B-4C63-B708-CC19A2D3F3FF}" presName="childShp" presStyleLbl="bgAccFollowNode1" presStyleIdx="0" presStyleCnt="4" custScaleY="113981" custLinFactNeighborX="0" custLinFactNeighborY="-18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38BAA1-EC86-4517-85B3-CCC9BC65F8F7}" type="pres">
      <dgm:prSet presAssocID="{2A5024CD-50FB-47E8-A14B-0FF8FE9753E5}" presName="spacing" presStyleCnt="0"/>
      <dgm:spPr/>
    </dgm:pt>
    <dgm:pt modelId="{2724E609-D554-4809-AF8A-0B9D5FA38673}" type="pres">
      <dgm:prSet presAssocID="{0CC475E9-D865-4C62-BAEA-8E5E6EC08CF9}" presName="linNode" presStyleCnt="0"/>
      <dgm:spPr/>
    </dgm:pt>
    <dgm:pt modelId="{BE1493CD-E04C-4F16-9F49-40D1E7A3E8A9}" type="pres">
      <dgm:prSet presAssocID="{0CC475E9-D865-4C62-BAEA-8E5E6EC08CF9}" presName="parentShp" presStyleLbl="node1" presStyleIdx="1" presStyleCnt="4" custScaleY="74122" custLinFactY="2416" custLinFactNeighborX="-1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1E515-513A-492D-96E9-F2F7BFA44EF2}" type="pres">
      <dgm:prSet presAssocID="{0CC475E9-D865-4C62-BAEA-8E5E6EC08CF9}" presName="childShp" presStyleLbl="bgAccFollowNode1" presStyleIdx="1" presStyleCnt="4" custScaleX="100954" custScaleY="168922" custLinFactNeighborX="21" custLinFactNeighborY="91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54A329-2059-46F1-970C-6C82B251B351}" type="pres">
      <dgm:prSet presAssocID="{08E86EB9-15E1-4C46-B3A9-0FAECB512B1E}" presName="spacing" presStyleCnt="0"/>
      <dgm:spPr/>
    </dgm:pt>
    <dgm:pt modelId="{BD209F64-93D4-4FFA-B37E-EB26A66CAA56}" type="pres">
      <dgm:prSet presAssocID="{9C29D7BE-5470-4946-BE36-DFB575D312C1}" presName="linNode" presStyleCnt="0"/>
      <dgm:spPr/>
    </dgm:pt>
    <dgm:pt modelId="{5634A128-43CA-4FFF-94B8-D7D528434B51}" type="pres">
      <dgm:prSet presAssocID="{9C29D7BE-5470-4946-BE36-DFB575D312C1}" presName="parentShp" presStyleLbl="node1" presStyleIdx="2" presStyleCnt="4" custScaleY="82154" custLinFactY="-6256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D9CD6F-8CC5-4F7F-B175-2F546DCFD821}" type="pres">
      <dgm:prSet presAssocID="{9C29D7BE-5470-4946-BE36-DFB575D312C1}" presName="childShp" presStyleLbl="bgAccFollowNode1" presStyleIdx="2" presStyleCnt="4" custScaleY="67084" custLinFactY="-63931" custLinFactNeighborX="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DCEDC0-1A3A-42A0-B09C-31A171EF5D31}" type="pres">
      <dgm:prSet presAssocID="{D0594084-BD16-4188-9A58-1C1153E01375}" presName="spacing" presStyleCnt="0"/>
      <dgm:spPr/>
    </dgm:pt>
    <dgm:pt modelId="{18228AAF-558C-484E-A332-EF11A7540AE8}" type="pres">
      <dgm:prSet presAssocID="{80C572A4-B3B6-4A24-8572-C6FEB9BC188F}" presName="linNode" presStyleCnt="0"/>
      <dgm:spPr/>
    </dgm:pt>
    <dgm:pt modelId="{9C03F9FF-C645-4872-81DD-5436BEC2B992}" type="pres">
      <dgm:prSet presAssocID="{80C572A4-B3B6-4A24-8572-C6FEB9BC188F}" presName="parentShp" presStyleLbl="node1" presStyleIdx="3" presStyleCnt="4" custScaleY="71528" custLinFactNeighborX="-81" custLinFactNeighborY="-366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0C5B28-5E7F-452D-BAE7-6237AC15C928}" type="pres">
      <dgm:prSet presAssocID="{80C572A4-B3B6-4A24-8572-C6FEB9BC188F}" presName="childShp" presStyleLbl="bgAccFollowNode1" presStyleIdx="3" presStyleCnt="4" custScaleY="208761" custLinFactNeighborX="441" custLinFactNeighborY="-76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66792A-A7B3-4B60-A4BB-2A6CDF709EDB}" type="presOf" srcId="{5587A40F-0B4E-48CC-8E6B-A06E0E4555FD}" destId="{EF21E515-513A-492D-96E9-F2F7BFA44EF2}" srcOrd="0" destOrd="2" presId="urn:microsoft.com/office/officeart/2005/8/layout/vList6"/>
    <dgm:cxn modelId="{6C6E9AAF-41D7-42DF-AF06-F41A67475466}" type="presOf" srcId="{9C29D7BE-5470-4946-BE36-DFB575D312C1}" destId="{5634A128-43CA-4FFF-94B8-D7D528434B51}" srcOrd="0" destOrd="0" presId="urn:microsoft.com/office/officeart/2005/8/layout/vList6"/>
    <dgm:cxn modelId="{DEC32F94-6107-481F-B843-5A643A3282EF}" type="presOf" srcId="{030FA8DD-CB07-471A-AAB9-4B7CED4E9C04}" destId="{AE0C5B28-5E7F-452D-BAE7-6237AC15C928}" srcOrd="0" destOrd="0" presId="urn:microsoft.com/office/officeart/2005/8/layout/vList6"/>
    <dgm:cxn modelId="{7A265BC1-5E3C-49BC-BA93-E1F3F8C83D49}" type="presOf" srcId="{AB2223B5-53C1-4DCD-8D29-2459F42405B2}" destId="{B76DE03F-826E-4F06-B265-017E2E6711C9}" srcOrd="0" destOrd="0" presId="urn:microsoft.com/office/officeart/2005/8/layout/vList6"/>
    <dgm:cxn modelId="{A0C6BB89-95B0-411B-BBE8-BEB52E4AC8EC}" type="presOf" srcId="{0CC475E9-D865-4C62-BAEA-8E5E6EC08CF9}" destId="{BE1493CD-E04C-4F16-9F49-40D1E7A3E8A9}" srcOrd="0" destOrd="0" presId="urn:microsoft.com/office/officeart/2005/8/layout/vList6"/>
    <dgm:cxn modelId="{CE9B3267-94DA-4D8A-95CB-1B60D48E8C10}" type="presOf" srcId="{7FB20517-33D1-496F-9642-A975CD3F2707}" destId="{6FD9CD6F-8CC5-4F7F-B175-2F546DCFD821}" srcOrd="0" destOrd="0" presId="urn:microsoft.com/office/officeart/2005/8/layout/vList6"/>
    <dgm:cxn modelId="{4B174BC2-D1F3-4C0D-8AF3-12C6BEC378A0}" type="presOf" srcId="{C081C085-9160-4FDE-9CD3-1B29A2170F3D}" destId="{EF21E515-513A-492D-96E9-F2F7BFA44EF2}" srcOrd="0" destOrd="1" presId="urn:microsoft.com/office/officeart/2005/8/layout/vList6"/>
    <dgm:cxn modelId="{856FD89F-24B6-4E66-B314-65BE3D232BB8}" type="presOf" srcId="{0EF94175-3D71-4A92-8BE9-2D171854C40F}" destId="{AE0C5B28-5E7F-452D-BAE7-6237AC15C928}" srcOrd="0" destOrd="3" presId="urn:microsoft.com/office/officeart/2005/8/layout/vList6"/>
    <dgm:cxn modelId="{ADFE3460-6693-490F-9A44-6D7A0B453438}" type="presOf" srcId="{80C572A4-B3B6-4A24-8572-C6FEB9BC188F}" destId="{9C03F9FF-C645-4872-81DD-5436BEC2B992}" srcOrd="0" destOrd="0" presId="urn:microsoft.com/office/officeart/2005/8/layout/vList6"/>
    <dgm:cxn modelId="{0B7CE311-8EDF-4238-80CD-565E9ED7B0E4}" srcId="{AB2223B5-53C1-4DCD-8D29-2459F42405B2}" destId="{9C29D7BE-5470-4946-BE36-DFB575D312C1}" srcOrd="2" destOrd="0" parTransId="{B77E6C1B-DF65-4115-BC1F-10B71F262D4C}" sibTransId="{D0594084-BD16-4188-9A58-1C1153E01375}"/>
    <dgm:cxn modelId="{11668157-1A44-40C2-95F6-66D02D2D7364}" type="presOf" srcId="{D1A26D6B-704B-4C63-B708-CC19A2D3F3FF}" destId="{E85CD8FD-5649-4F0E-8A97-BBA72D25E19D}" srcOrd="0" destOrd="0" presId="urn:microsoft.com/office/officeart/2005/8/layout/vList6"/>
    <dgm:cxn modelId="{1C2EBC2E-E82C-4537-8B58-D87254C59546}" type="presOf" srcId="{901A1AF5-F3E8-4994-8ECC-92E79C504F0E}" destId="{AE0C5B28-5E7F-452D-BAE7-6237AC15C928}" srcOrd="0" destOrd="1" presId="urn:microsoft.com/office/officeart/2005/8/layout/vList6"/>
    <dgm:cxn modelId="{C00DBE4B-1ED3-4795-B646-C0806F214E49}" srcId="{9C29D7BE-5470-4946-BE36-DFB575D312C1}" destId="{7FB20517-33D1-496F-9642-A975CD3F2707}" srcOrd="0" destOrd="0" parTransId="{1BBDDCA5-74A8-4364-B3CD-F093C3EFCA2D}" sibTransId="{782B9E87-0378-40C6-8695-5A5E413F938F}"/>
    <dgm:cxn modelId="{7CD8E1A6-41F5-4770-9AB2-01ACE56FB9EE}" type="presOf" srcId="{DE397189-1C58-4F07-B542-0FA58EEBE86E}" destId="{EF21E515-513A-492D-96E9-F2F7BFA44EF2}" srcOrd="0" destOrd="0" presId="urn:microsoft.com/office/officeart/2005/8/layout/vList6"/>
    <dgm:cxn modelId="{FEF698FC-6384-4E0F-B33A-F8132ACFF870}" srcId="{0CC475E9-D865-4C62-BAEA-8E5E6EC08CF9}" destId="{5587A40F-0B4E-48CC-8E6B-A06E0E4555FD}" srcOrd="2" destOrd="0" parTransId="{DFB6855B-0A41-474E-97B4-1721C03F70EC}" sibTransId="{963A3438-3257-4A5F-9F94-614E9750F83B}"/>
    <dgm:cxn modelId="{25F2847E-A33E-489D-80D3-97B503CE79CE}" srcId="{0CC475E9-D865-4C62-BAEA-8E5E6EC08CF9}" destId="{47E636E2-FD2F-4B08-A659-22D2FB43A576}" srcOrd="3" destOrd="0" parTransId="{7326D705-59E3-4987-B4B9-5A6488862A32}" sibTransId="{7271DB73-0D57-46FE-8E19-743B741E7A6D}"/>
    <dgm:cxn modelId="{45D22D25-857E-452E-A707-1211F33759B6}" srcId="{D1A26D6B-704B-4C63-B708-CC19A2D3F3FF}" destId="{888D0342-C7CB-4BDA-8853-06E9238529D3}" srcOrd="0" destOrd="0" parTransId="{38B2B0E2-3C0E-476E-8471-D7E798685DD9}" sibTransId="{BB892E5D-55BA-4DC9-B823-B1C2A81CCC64}"/>
    <dgm:cxn modelId="{591EBE2F-7DDE-409C-91B6-525EAFFAB603}" type="presOf" srcId="{5B2F6E17-841B-4685-AE4F-A81C1E3CB045}" destId="{AE0C5B28-5E7F-452D-BAE7-6237AC15C928}" srcOrd="0" destOrd="2" presId="urn:microsoft.com/office/officeart/2005/8/layout/vList6"/>
    <dgm:cxn modelId="{EFB31766-68BD-42EA-A458-773B550B7700}" type="presOf" srcId="{47E636E2-FD2F-4B08-A659-22D2FB43A576}" destId="{EF21E515-513A-492D-96E9-F2F7BFA44EF2}" srcOrd="0" destOrd="3" presId="urn:microsoft.com/office/officeart/2005/8/layout/vList6"/>
    <dgm:cxn modelId="{4DAA8F9E-ABC9-4015-8E2D-2E3E73BB8455}" srcId="{0CC475E9-D865-4C62-BAEA-8E5E6EC08CF9}" destId="{DE397189-1C58-4F07-B542-0FA58EEBE86E}" srcOrd="0" destOrd="0" parTransId="{B3777670-DA9A-4289-9293-D498F3646870}" sibTransId="{F96331CF-26FF-459A-8557-FFB579B573FC}"/>
    <dgm:cxn modelId="{4869086C-4840-46A9-A5E3-B6C09BB10576}" srcId="{80C572A4-B3B6-4A24-8572-C6FEB9BC188F}" destId="{5B2F6E17-841B-4685-AE4F-A81C1E3CB045}" srcOrd="2" destOrd="0" parTransId="{38051734-ABB7-4FE6-87A0-A688776E6E29}" sibTransId="{70C64633-9F5E-4648-BDF3-25E055AEC1AA}"/>
    <dgm:cxn modelId="{CB5894AE-C4BD-4B90-B545-F6DDA8B5C064}" srcId="{80C572A4-B3B6-4A24-8572-C6FEB9BC188F}" destId="{0EF94175-3D71-4A92-8BE9-2D171854C40F}" srcOrd="3" destOrd="0" parTransId="{DFA1F537-EB2E-46A6-9D5F-752722ADC3A4}" sibTransId="{903A0393-8537-4A84-81C4-8AB69152111D}"/>
    <dgm:cxn modelId="{97247A85-7DDC-4BF4-B5D5-C065E07B364A}" srcId="{AB2223B5-53C1-4DCD-8D29-2459F42405B2}" destId="{80C572A4-B3B6-4A24-8572-C6FEB9BC188F}" srcOrd="3" destOrd="0" parTransId="{352C3D0D-7A07-4E62-81FA-12DB53805EDD}" sibTransId="{C832BD1B-7953-444E-8704-A8E3DC1D29ED}"/>
    <dgm:cxn modelId="{FCAE617E-5A35-4839-A4FB-23DAB5041201}" srcId="{0CC475E9-D865-4C62-BAEA-8E5E6EC08CF9}" destId="{C081C085-9160-4FDE-9CD3-1B29A2170F3D}" srcOrd="1" destOrd="0" parTransId="{FD60517F-9AB0-4E52-92DB-C5B63FBD7067}" sibTransId="{1B366155-2C89-4133-9B0F-89C38A8C2650}"/>
    <dgm:cxn modelId="{DBAC38DC-0293-4D6C-996A-DB3A29ADDFAF}" srcId="{AB2223B5-53C1-4DCD-8D29-2459F42405B2}" destId="{0CC475E9-D865-4C62-BAEA-8E5E6EC08CF9}" srcOrd="1" destOrd="0" parTransId="{5174DF64-7250-4FBA-B0E6-FD245F1D7279}" sibTransId="{08E86EB9-15E1-4C46-B3A9-0FAECB512B1E}"/>
    <dgm:cxn modelId="{68A8F755-EE4F-45D1-93A8-429AEB1F5FCF}" srcId="{AB2223B5-53C1-4DCD-8D29-2459F42405B2}" destId="{D1A26D6B-704B-4C63-B708-CC19A2D3F3FF}" srcOrd="0" destOrd="0" parTransId="{EADA0174-7D3C-4990-84F9-F81E38B58F81}" sibTransId="{2A5024CD-50FB-47E8-A14B-0FF8FE9753E5}"/>
    <dgm:cxn modelId="{0C1C8AD0-A4E6-43E9-A6B0-C346B2C1942E}" type="presOf" srcId="{888D0342-C7CB-4BDA-8853-06E9238529D3}" destId="{7E3096F4-E489-4915-8851-988E0E6A8072}" srcOrd="0" destOrd="0" presId="urn:microsoft.com/office/officeart/2005/8/layout/vList6"/>
    <dgm:cxn modelId="{B2FFA703-E8CC-46F4-8C5A-A416E2285502}" srcId="{80C572A4-B3B6-4A24-8572-C6FEB9BC188F}" destId="{901A1AF5-F3E8-4994-8ECC-92E79C504F0E}" srcOrd="1" destOrd="0" parTransId="{A9238278-78AE-4BC6-AA45-B33769CF7D7E}" sibTransId="{B683E794-528C-4204-91D7-E3F2CA87AAC7}"/>
    <dgm:cxn modelId="{A6B65856-DB53-4589-AFA4-959C09092A20}" srcId="{80C572A4-B3B6-4A24-8572-C6FEB9BC188F}" destId="{030FA8DD-CB07-471A-AAB9-4B7CED4E9C04}" srcOrd="0" destOrd="0" parTransId="{81F0F01C-D58D-4E4D-A84B-D5B9A0AC74C7}" sibTransId="{1789776B-0E5F-43F7-AF08-1BA275F086E0}"/>
    <dgm:cxn modelId="{C1E53CF3-C7DC-4737-A38E-6099C5077BB4}" type="presParOf" srcId="{B76DE03F-826E-4F06-B265-017E2E6711C9}" destId="{7C076A72-2730-498F-A908-FE7B2FDFE3C1}" srcOrd="0" destOrd="0" presId="urn:microsoft.com/office/officeart/2005/8/layout/vList6"/>
    <dgm:cxn modelId="{A093ED5B-16A1-42AF-B781-815887075470}" type="presParOf" srcId="{7C076A72-2730-498F-A908-FE7B2FDFE3C1}" destId="{E85CD8FD-5649-4F0E-8A97-BBA72D25E19D}" srcOrd="0" destOrd="0" presId="urn:microsoft.com/office/officeart/2005/8/layout/vList6"/>
    <dgm:cxn modelId="{2CD6F17B-2F53-4466-BE50-17562FF68B97}" type="presParOf" srcId="{7C076A72-2730-498F-A908-FE7B2FDFE3C1}" destId="{7E3096F4-E489-4915-8851-988E0E6A8072}" srcOrd="1" destOrd="0" presId="urn:microsoft.com/office/officeart/2005/8/layout/vList6"/>
    <dgm:cxn modelId="{116EE866-8BE0-4CFD-BFCC-FDE94D10634C}" type="presParOf" srcId="{B76DE03F-826E-4F06-B265-017E2E6711C9}" destId="{CF38BAA1-EC86-4517-85B3-CCC9BC65F8F7}" srcOrd="1" destOrd="0" presId="urn:microsoft.com/office/officeart/2005/8/layout/vList6"/>
    <dgm:cxn modelId="{0CB35181-2585-4A6B-993B-8A69C8EC0C7B}" type="presParOf" srcId="{B76DE03F-826E-4F06-B265-017E2E6711C9}" destId="{2724E609-D554-4809-AF8A-0B9D5FA38673}" srcOrd="2" destOrd="0" presId="urn:microsoft.com/office/officeart/2005/8/layout/vList6"/>
    <dgm:cxn modelId="{F9F536F9-FB2C-4B56-9EEE-F130E7BAAF92}" type="presParOf" srcId="{2724E609-D554-4809-AF8A-0B9D5FA38673}" destId="{BE1493CD-E04C-4F16-9F49-40D1E7A3E8A9}" srcOrd="0" destOrd="0" presId="urn:microsoft.com/office/officeart/2005/8/layout/vList6"/>
    <dgm:cxn modelId="{6F9D6CB2-64A9-4FC0-828A-4430F55A8D77}" type="presParOf" srcId="{2724E609-D554-4809-AF8A-0B9D5FA38673}" destId="{EF21E515-513A-492D-96E9-F2F7BFA44EF2}" srcOrd="1" destOrd="0" presId="urn:microsoft.com/office/officeart/2005/8/layout/vList6"/>
    <dgm:cxn modelId="{7E2E3DA5-91D4-4CF7-BA93-6D8F54BE5568}" type="presParOf" srcId="{B76DE03F-826E-4F06-B265-017E2E6711C9}" destId="{A554A329-2059-46F1-970C-6C82B251B351}" srcOrd="3" destOrd="0" presId="urn:microsoft.com/office/officeart/2005/8/layout/vList6"/>
    <dgm:cxn modelId="{B8F99A37-F851-4DF5-B380-F492235488DB}" type="presParOf" srcId="{B76DE03F-826E-4F06-B265-017E2E6711C9}" destId="{BD209F64-93D4-4FFA-B37E-EB26A66CAA56}" srcOrd="4" destOrd="0" presId="urn:microsoft.com/office/officeart/2005/8/layout/vList6"/>
    <dgm:cxn modelId="{3ADF9739-ABE8-4AF7-8061-11C032ED5309}" type="presParOf" srcId="{BD209F64-93D4-4FFA-B37E-EB26A66CAA56}" destId="{5634A128-43CA-4FFF-94B8-D7D528434B51}" srcOrd="0" destOrd="0" presId="urn:microsoft.com/office/officeart/2005/8/layout/vList6"/>
    <dgm:cxn modelId="{FBCF9450-D8D4-4B17-97FA-8381AF352971}" type="presParOf" srcId="{BD209F64-93D4-4FFA-B37E-EB26A66CAA56}" destId="{6FD9CD6F-8CC5-4F7F-B175-2F546DCFD821}" srcOrd="1" destOrd="0" presId="urn:microsoft.com/office/officeart/2005/8/layout/vList6"/>
    <dgm:cxn modelId="{EDD2F07C-38EA-4C43-AA9C-230662F9B16C}" type="presParOf" srcId="{B76DE03F-826E-4F06-B265-017E2E6711C9}" destId="{77DCEDC0-1A3A-42A0-B09C-31A171EF5D31}" srcOrd="5" destOrd="0" presId="urn:microsoft.com/office/officeart/2005/8/layout/vList6"/>
    <dgm:cxn modelId="{B49DD9AC-7029-4867-B87C-5CDF642ABD2C}" type="presParOf" srcId="{B76DE03F-826E-4F06-B265-017E2E6711C9}" destId="{18228AAF-558C-484E-A332-EF11A7540AE8}" srcOrd="6" destOrd="0" presId="urn:microsoft.com/office/officeart/2005/8/layout/vList6"/>
    <dgm:cxn modelId="{05BF86F3-4D83-43B6-986B-53EA0BC59A41}" type="presParOf" srcId="{18228AAF-558C-484E-A332-EF11A7540AE8}" destId="{9C03F9FF-C645-4872-81DD-5436BEC2B992}" srcOrd="0" destOrd="0" presId="urn:microsoft.com/office/officeart/2005/8/layout/vList6"/>
    <dgm:cxn modelId="{F817A68F-12A2-4F74-96C8-C3ABDF2E2332}" type="presParOf" srcId="{18228AAF-558C-484E-A332-EF11A7540AE8}" destId="{AE0C5B28-5E7F-452D-BAE7-6237AC15C92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14F67D-906A-47D5-B6C6-01711D88D283}" type="doc">
      <dgm:prSet loTypeId="urn:microsoft.com/office/officeart/2005/8/layout/vList4#1" loCatId="list" qsTypeId="urn:microsoft.com/office/officeart/2005/8/quickstyle/simple5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24D41897-7536-49C8-9309-0467D27643EE}" type="pres">
      <dgm:prSet presAssocID="{8714F67D-906A-47D5-B6C6-01711D88D28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D63F9142-7D28-418D-ACF4-97B4704F2F23}" type="presOf" srcId="{8714F67D-906A-47D5-B6C6-01711D88D283}" destId="{24D41897-7536-49C8-9309-0467D27643EE}" srcOrd="0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14F67D-906A-47D5-B6C6-01711D88D283}" type="doc">
      <dgm:prSet loTypeId="urn:microsoft.com/office/officeart/2005/8/layout/vList4#2" loCatId="list" qsTypeId="urn:microsoft.com/office/officeart/2005/8/quickstyle/simple5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24D41897-7536-49C8-9309-0467D27643EE}" type="pres">
      <dgm:prSet presAssocID="{8714F67D-906A-47D5-B6C6-01711D88D28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0A13C00E-7222-4D7A-91C2-765F162320A5}" type="presOf" srcId="{8714F67D-906A-47D5-B6C6-01711D88D283}" destId="{24D41897-7536-49C8-9309-0467D27643EE}" srcOrd="0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3096F4-E489-4915-8851-988E0E6A8072}">
      <dsp:nvSpPr>
        <dsp:cNvPr id="0" name=""/>
        <dsp:cNvSpPr/>
      </dsp:nvSpPr>
      <dsp:spPr>
        <a:xfrm>
          <a:off x="3586670" y="0"/>
          <a:ext cx="5373440" cy="1271892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патологиясына сәйкес келетін емдік шараларды қолдана отырып, балаларларға мамандандырылған және жоғары мамандандырылған медициналық көмек көрсету</a:t>
          </a:r>
          <a:endParaRPr lang="ru-RU" sz="16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6670" y="158987"/>
        <a:ext cx="4896481" cy="953919"/>
      </dsp:txXfrm>
    </dsp:sp>
    <dsp:sp modelId="{E85CD8FD-5649-4F0E-8A97-BBA72D25E19D}">
      <dsp:nvSpPr>
        <dsp:cNvPr id="0" name=""/>
        <dsp:cNvSpPr/>
      </dsp:nvSpPr>
      <dsp:spPr>
        <a:xfrm>
          <a:off x="4377" y="120078"/>
          <a:ext cx="3582293" cy="98881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М</a:t>
          </a:r>
          <a:r>
            <a:rPr lang="kk-KZ" sz="42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АҚСАТЫ</a:t>
          </a:r>
          <a:endParaRPr lang="ru-RU" sz="4200" kern="12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2647" y="168348"/>
        <a:ext cx="3485753" cy="892275"/>
      </dsp:txXfrm>
    </dsp:sp>
    <dsp:sp modelId="{EF21E515-513A-492D-96E9-F2F7BFA44EF2}">
      <dsp:nvSpPr>
        <dsp:cNvPr id="0" name=""/>
        <dsp:cNvSpPr/>
      </dsp:nvSpPr>
      <dsp:spPr>
        <a:xfrm>
          <a:off x="3566290" y="2401920"/>
          <a:ext cx="5398189" cy="18849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2463918"/>
            <a:satOff val="-4272"/>
            <a:lumOff val="-43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2463918"/>
              <a:satOff val="-4272"/>
              <a:lumOff val="-43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Бірыңғай ұлттық денсаулық сақтау жүйесінде медициналық көмекті сапалы және қол жетімді етуді одан әрі дамыту;</a:t>
          </a:r>
          <a:endParaRPr lang="ru-RU" sz="1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Халықаралық деңгейде медициналық көмек көрсету принципіне көшу, жаңа технологиялар мен заманауй диагностика және емдеу әдістерін енгізу;</a:t>
          </a:r>
          <a:endParaRPr lang="ru-RU" sz="1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Дәрігерлер мен орта медициналық қызметкердің біліктілігін арттыру; </a:t>
          </a:r>
          <a:endParaRPr lang="ru-RU" sz="1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«Балалық шақтағы ауруларды ықпалдастыра емдеу» стратегиясы бойынша үздіксіз білім жетілдіру</a:t>
          </a:r>
          <a:endParaRPr lang="ru-RU" sz="1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66290" y="2637541"/>
        <a:ext cx="4691326" cy="1413726"/>
      </dsp:txXfrm>
    </dsp:sp>
    <dsp:sp modelId="{BE1493CD-E04C-4F16-9F49-40D1E7A3E8A9}">
      <dsp:nvSpPr>
        <dsp:cNvPr id="0" name=""/>
        <dsp:cNvSpPr/>
      </dsp:nvSpPr>
      <dsp:spPr>
        <a:xfrm>
          <a:off x="8" y="3056987"/>
          <a:ext cx="3564784" cy="827113"/>
        </a:xfrm>
        <a:prstGeom prst="roundRect">
          <a:avLst/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МІНДЕТІ</a:t>
          </a:r>
          <a:endParaRPr lang="ru-RU" sz="4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384" y="3097363"/>
        <a:ext cx="3484032" cy="746361"/>
      </dsp:txXfrm>
    </dsp:sp>
    <dsp:sp modelId="{6FD9CD6F-8CC5-4F7F-B175-2F546DCFD821}">
      <dsp:nvSpPr>
        <dsp:cNvPr id="0" name=""/>
        <dsp:cNvSpPr/>
      </dsp:nvSpPr>
      <dsp:spPr>
        <a:xfrm>
          <a:off x="3585795" y="1636583"/>
          <a:ext cx="5378692" cy="748577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4927837"/>
            <a:satOff val="-8544"/>
            <a:lumOff val="-859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4927837"/>
              <a:satOff val="-8544"/>
              <a:lumOff val="-85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Оказание специализированной и высокоспециализированной медицинской помощь детям, лечение сопутствующей патологии</a:t>
          </a:r>
          <a:endParaRPr lang="ru-RU" sz="1400" kern="1200" dirty="0"/>
        </a:p>
      </dsp:txBody>
      <dsp:txXfrm>
        <a:off x="3585795" y="1730155"/>
        <a:ext cx="5097976" cy="561433"/>
      </dsp:txXfrm>
    </dsp:sp>
    <dsp:sp modelId="{5634A128-43CA-4FFF-94B8-D7D528434B51}">
      <dsp:nvSpPr>
        <dsp:cNvPr id="0" name=""/>
        <dsp:cNvSpPr/>
      </dsp:nvSpPr>
      <dsp:spPr>
        <a:xfrm>
          <a:off x="0" y="1567755"/>
          <a:ext cx="3585795" cy="916740"/>
        </a:xfrm>
        <a:prstGeom prst="roundRect">
          <a:avLst/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200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ЦЕЛЬ</a:t>
          </a:r>
          <a:endParaRPr lang="ru-RU" sz="4200" kern="1200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752" y="1612507"/>
        <a:ext cx="3496291" cy="827236"/>
      </dsp:txXfrm>
    </dsp:sp>
    <dsp:sp modelId="{AE0C5B28-5E7F-452D-BAE7-6237AC15C928}">
      <dsp:nvSpPr>
        <dsp:cNvPr id="0" name=""/>
        <dsp:cNvSpPr/>
      </dsp:nvSpPr>
      <dsp:spPr>
        <a:xfrm>
          <a:off x="3591047" y="4324672"/>
          <a:ext cx="5373440" cy="23295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7391755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Повышение доступности и качества медицинской  помощи путем дальнейшего развития  и совершенствования Единой национальной системы Здравоохранения.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Переход на международные принципы организации  оказания медицинской помощи, внедрение  новейших технологий, современных методик диагностики и лечения. </a:t>
          </a:r>
          <a:endParaRPr lang="ru-RU" sz="105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Своевременное выявление патологии детского возраста.  Внедрение эндоскопических малоинвазивных технологий в хирургической коррекции ВПР у детей. </a:t>
          </a:r>
          <a:endParaRPr lang="ru-RU" sz="105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Повышение квалификации врачей и среднего медицинского персонала больницы. Непрерывное обучение врачей и медсестер стратегии ИВБДВ</a:t>
          </a:r>
          <a:endParaRPr lang="ru-RU" sz="105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91047" y="4615862"/>
        <a:ext cx="4499869" cy="1747143"/>
      </dsp:txXfrm>
    </dsp:sp>
    <dsp:sp modelId="{9C03F9FF-C645-4872-81DD-5436BEC2B992}">
      <dsp:nvSpPr>
        <dsp:cNvPr id="0" name=""/>
        <dsp:cNvSpPr/>
      </dsp:nvSpPr>
      <dsp:spPr>
        <a:xfrm>
          <a:off x="24" y="4766779"/>
          <a:ext cx="3582293" cy="798167"/>
        </a:xfrm>
        <a:prstGeom prst="round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ЗАДАЧИ</a:t>
          </a:r>
          <a:endParaRPr lang="ru-RU" sz="4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987" y="4805742"/>
        <a:ext cx="3504367" cy="7202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95725" y="0"/>
            <a:ext cx="2979738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CE630-CBB7-4470-8D2C-B843AC613B6C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66825" y="1206500"/>
            <a:ext cx="4343400" cy="3257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7388" y="4645025"/>
            <a:ext cx="5502275" cy="3802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169400"/>
            <a:ext cx="2979738" cy="4841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95725" y="9169400"/>
            <a:ext cx="2979738" cy="4841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3B193-AF91-4377-8B02-A170A995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449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3B193-AF91-4377-8B02-A170A99564E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052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48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04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98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25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57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67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666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49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91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39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194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32DFC-31FE-4573-A176-3C454CA182C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19BCB-9701-450B-958E-1C3D32ED90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15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10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8000">
              <a:schemeClr val="bg2">
                <a:lumMod val="9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3429000"/>
            <a:ext cx="7632848" cy="1946647"/>
          </a:xfrm>
        </p:spPr>
        <p:txBody>
          <a:bodyPr>
            <a:noAutofit/>
          </a:bodyPr>
          <a:lstStyle/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Біздің </a:t>
            </a:r>
            <a:r>
              <a:rPr lang="kk-KZ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миссия – </a:t>
            </a:r>
            <a:r>
              <a:rPr lang="kk-KZ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балаларға жоғары интелектуалды капиталмен негізделген, заманауй құрылғылар мен инновациялық технологиялар арқылы қол жетімді мамандандырылған және жоғары мамандандырылған медициналық көмек </a:t>
            </a:r>
            <a:r>
              <a:rPr lang="kk-KZ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көрсету.</a:t>
            </a:r>
            <a:br>
              <a:rPr lang="kk-KZ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Наша миссия - 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оказывать </a:t>
            </a:r>
            <a:r>
              <a:rPr lang="kk-KZ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детям 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специализированную и высоко специализированную доступную медицинскую  помощь, основанную на высокоинтеллектуальном капитале, современном оборудовании и инновационных </a:t>
            </a:r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технологиях.</a:t>
            </a:r>
            <a:endParaRPr lang="ru-RU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Стенды\DSC_26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88640"/>
            <a:ext cx="1872208" cy="792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User\Pictures\КТ\IMG_28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188640"/>
            <a:ext cx="1872208" cy="792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C:\Users\User\Pictures\Фото ОДБ\DSC_29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88640"/>
            <a:ext cx="1872208" cy="792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9" name="Picture 5" descr="C:\Users\User\Pictures\Фото ОДБ\DSC_253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188640"/>
            <a:ext cx="1872208" cy="7887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61" y="695436"/>
            <a:ext cx="1100347" cy="1010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733256"/>
            <a:ext cx="1728192" cy="1029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5" y="5733256"/>
            <a:ext cx="1728191" cy="1029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24359" y="5706885"/>
            <a:ext cx="1923706" cy="10820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1" y="5736920"/>
            <a:ext cx="1820710" cy="10256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603785"/>
              </p:ext>
            </p:extLst>
          </p:nvPr>
        </p:nvGraphicFramePr>
        <p:xfrm>
          <a:off x="179512" y="116632"/>
          <a:ext cx="8964488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04445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-179072" y="296183"/>
            <a:ext cx="9433048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Кәсіподақ мүшелері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қорғауында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профсоюза под защитой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Құрметті пациенттер!</a:t>
            </a: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пациенты!</a:t>
            </a:r>
          </a:p>
          <a:p>
            <a:pPr algn="ctr"/>
            <a:endParaRPr lang="kk-KZ" sz="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 қызметкерді жәбірлегеніңіз үшін Қазақстан Республикасы Қылмыстық кодексінің 131 бабы бойынша жауапкершілікке тартыласыздар.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оскорбление, нанесенное медицинскому персоналу Вы будете нести ответственность предусмотренную статьей 131 Уголовного кодекса Республики Казахстан.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088377"/>
            <a:ext cx="9144000" cy="107721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ЕҢБЕГІМІЗДІ СЫЙЛАҢЫЗДАР!</a:t>
            </a:r>
          </a:p>
          <a:p>
            <a:pPr algn="ctr"/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УВАЖАЙТЕ НАШ ТРУД!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4210883"/>
            <a:ext cx="871588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ҚР Қылмыстық кодексі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131-бап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Қорлау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Қорлау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абыройы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р-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әдепс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кемс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нг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айыппұл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жиырма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жазаланады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Уголовный кодекс РК 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131. Оскорбление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Оскорбление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есть унижение чести и достоинства другого лица, выраженное в неприличной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наказывается штрафом в размере до ста месячных расчетных показателей либо исправительными работами в том же размере, либо привлечением к общественным работам на срок до ста двадцати часов.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62" t="7248" r="22093" b="6735"/>
          <a:stretch/>
        </p:blipFill>
        <p:spPr>
          <a:xfrm>
            <a:off x="461661" y="188486"/>
            <a:ext cx="1663017" cy="14711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39" r="-1970" b="8142"/>
          <a:stretch/>
        </p:blipFill>
        <p:spPr>
          <a:xfrm>
            <a:off x="6972850" y="231552"/>
            <a:ext cx="1631597" cy="14956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52648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0"/>
            <a:ext cx="9144000" cy="7602081"/>
          </a:xfrm>
          <a:prstGeom prst="rect">
            <a:avLst/>
          </a:prstGeom>
          <a:pattFill prst="openDmnd">
            <a:fgClr>
              <a:schemeClr val="accent1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«ХАЛЫҚ </a:t>
            </a:r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 ЖӘНЕ ДЕНСАУЛЫҚ САҚТАУ ЖҮЙЕСІ </a:t>
            </a:r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ТУРАЛЫ» </a:t>
            </a:r>
            <a:r>
              <a:rPr lang="ru-RU" sz="13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кодексі</a:t>
            </a:r>
            <a:endParaRPr lang="ru-RU" sz="13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78-бап</a:t>
            </a:r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endParaRPr lang="ru-RU" sz="13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1)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ауруларды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емдеу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2)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3)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қарап-тексерулерге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емделуге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дәрілік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етілуге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сауықтырылуға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вакцина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4)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айқындайтын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сауықтыру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ұйымдастырылған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көрсетілуіне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5)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қолайсыз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факторлардың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болғызбайтын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санитариялық-гигиеналық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ағартуға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6)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құжаттаманы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7)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8)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саламатты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темекі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шегудің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тұтынудың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9)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репродуктивтік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10)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паллиативтік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2.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Ата-аналарының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келісімімен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жүргізілетін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хирургиялық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араласуларды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жүктілікті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үзуді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қоспағанда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асқан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кәмелетке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толмағандардың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консультациялық-диагностикалық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көрсетілуіне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хабардар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етілген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келісуге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3. Стационар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бес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дәрігерлердің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күтімге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естияр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науқас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емдеу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анасына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әкесіне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күтіп-бағуды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онымен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еңбекке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баласын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емізетін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күтіп-бағу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тамақпен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етіледі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4. Бес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дәрігерлердің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күтімге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естияр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науқас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амбулаториялық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алмастыратын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емдеу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анасына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әкесіне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күтіп-бағуды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еңбекке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онымен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5.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жасындағы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стационар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мамандандырылған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оңалту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паллиативтік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органмен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бірлесіп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көрсететін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6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шектеулі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АИТВ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инфекциясын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жұқтырған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медициналық-педагогикалық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АИТВ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инфекциясын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жұқтырған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үйлерінде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АИТВ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инфекциясын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жұқтырған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аналардан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бейімделген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сүт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қоспаларын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үйіне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ата-анасының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қамқорлығынсыз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орналастыруға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көрсетілімдер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тізбесін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бекітеді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8.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ата-анасының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қамқорлығынсыз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өмірлік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осы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толғанға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белгілеген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ұйымдарда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252520" cy="8072979"/>
          </a:xfrm>
          <a:prstGeom prst="rect">
            <a:avLst/>
          </a:prstGeom>
          <a:pattFill prst="openDmnd">
            <a:fgClr>
              <a:schemeClr val="accent1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accent5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Республики </a:t>
            </a:r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 «О </a:t>
            </a:r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НАРОДА И СИСТЕМЕ </a:t>
            </a:r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ЗДРАВООХРАНЕНИЯ»</a:t>
            </a:r>
            <a:endParaRPr lang="ru-RU" sz="13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78. Права </a:t>
            </a:r>
            <a:r>
              <a:rPr lang="ru-RU" sz="1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</a:p>
          <a:p>
            <a:r>
              <a:rPr lang="ru-RU" sz="11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1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ребенок </a:t>
            </a:r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право на: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1) пользование современными и эффективными услугами системы здравоохранения и средствами лечения болезней и восстановления здоровья;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2) образование в области охраны здоровья;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3) профилактические медицинские осмотры и динамическое наблюдение, лечение, лекарственное обеспечение, оздоровление и вакцинацию;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4) оказание медицинской помощи в период оздоровления и организованного отдыха в порядке, определяемом уполномоченным органом;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5) санитарно-гигиеническое просвещение, обучение и труд в условиях, соответствующих его физиологическим особенностям и состоянию здоровья и исключающих воздействие на него неблагоприятных факторов;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6) получение медицинской документации о состоянии здоровья на бесплатной основе по месту прикрепления при поступлении на учебу и трудоустройстве;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7) получение информации о состоянии здоровья в доступной для него форме;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8) получение информации в доступной форме о здоровом образе жизни и правильном питании, о вреде курения, употребления </a:t>
            </a:r>
            <a:r>
              <a:rPr lang="ru-RU" sz="11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веществ;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9) получение в доступной форме информации об охране репродуктивного здоровья;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10) получение паллиативной медицинской помощи.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2. Несовершеннолетние в возрасте шестнадцати лет и старше имеют право на информированное согласие или отказ на оказание профилактической, консультативно-диагностической помощи, за исключением хирургических вмешательств, искусственного прерывания беременности, которые производятся с согласия их родителей или законных представителей.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3. При лечении детей в условиях стационара в возрасте до пяти лет, а также больных детей старшего возраста, нуждающихся по заключению врачей в дополнительном уходе, матери (отцу) или иному лицу, непосредственно осуществляющему уход за ребенком, предоставляется возможность находиться с ним в медицинской организации и выдается лист или справка о временной нетрудоспособности в соответствии с законодательством Республики Казахстан.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Кормящая мать ребенка до одного года жизни обеспечивается бесплатным питанием в медицинской организации на весь период пребывания по уходу за ребенком.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4. При лечении в амбулаторных и </a:t>
            </a:r>
            <a:r>
              <a:rPr lang="ru-RU" sz="11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стационарозамещающих</a:t>
            </a:r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условиях детей в возрасте до пяти лет, а также больных детей старшего возраста, нуждающихся по заключению врачей в дополнительном уходе, матери (отцу) или иному лицу, непосредственно осуществляющему уход за ребенком, предоставляется возможность находиться с ним с выдачей листа или справки о временной нетрудоспособности в соответствии с законодательством Республики Казахстан.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5. Дети школьного возраста в период получения в стационарных условиях специализированной медицинской помощи, медицинской реабилитации, а также паллиативной медицинской помощи имеют право на непрерывное образование в порядке, определенном уполномоченным органом совместно с уполномоченным органом в области образования.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Организации здравоохранения, оказывающие медицинскую помощь детям, создают условия для игр, отдыха и проведения воспитательной работы</a:t>
            </a:r>
            <a:r>
              <a:rPr lang="ru-RU" sz="11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6</a:t>
            </a:r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Дети с ограниченными возможностями, зараженные ВИЧ-инфекцией, имеют право на получение бесплатной медико-педагогической коррекционной поддержки в организациях образования, здравоохранения в соответствии с законодательством Республики Казахстан.</a:t>
            </a:r>
          </a:p>
          <a:p>
            <a:r>
              <a:rPr lang="ru-RU" sz="11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зараженные ВИЧ-инфекцией, имеют право на пребывание в домах ребенка и иных организациях здравоохранения и образования.</a:t>
            </a:r>
          </a:p>
          <a:p>
            <a:r>
              <a:rPr lang="ru-RU" sz="11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рожденные от матерей, зараженных ВИЧ-инфекцией, имеют право на получение бесплатных адаптированных молочных смесей в соответствии с установленными нормами питания.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lang="ru-RU" sz="11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Перечень медицинских противопоказаний к помещению детей в дом ребенка и организации образования, организации для детей-сирот и детей, оставшихся без попечения родителей, утверждается уполномоченным органом.</a:t>
            </a:r>
          </a:p>
          <a:p>
            <a:r>
              <a:rPr lang="ru-RU" sz="1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8. Дети-сироты, дети, оставшиеся без попечения родителей, и дети, находящиеся в трудной жизненной ситуации, до достижения ими возраста трех лет включительно могут содержаться в государственных медицинских организациях в порядке, установленном уполномоченным органом.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591631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ЕСКЕРТУ!!!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бұзушылықКодексінің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80-1 бабы «Медицина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фармацевтика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қызметкерлерінің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Медицина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фармацевтика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өздерінің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лауазымдық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былапыт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сөйлеуден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әбес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қылықтар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көрсетуден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бұқаралық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телекоммуникация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лайықсыз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құлықтан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қылудан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көрінген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құрметтемеушілік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таныту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тұлғаларға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АЕК (83 340)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мөлшерінде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айыппұл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салуға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он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тәулікке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мерзімге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қамаққа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ПРЕДУПРЕЖДЕНИЕ!!!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со статьей 80-1 «Воспрепятствование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законной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и (или)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фармацевтических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Кодекса об административных правонарушениях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РК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неуважения к медицинским и (или)фармацевтическим работникам при исполнении ими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своих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обязанностей, выраженное в нецензурной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брани,демонстрации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неприличных жестов (знаков) и предметов, в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средств массовой информации или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сетей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непристойном поведении,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оскорбительном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приставании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штраф на физических лиц в размере30 МРП (83 340 тенге) либо административный арест на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срокдо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десяти суток.</a:t>
            </a:r>
          </a:p>
        </p:txBody>
      </p:sp>
      <p:pic>
        <p:nvPicPr>
          <p:cNvPr id="4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77" y="0"/>
            <a:ext cx="965132" cy="886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2297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446</TotalTime>
  <Words>507</Words>
  <Application>Microsoft Office PowerPoint</Application>
  <PresentationFormat>Экран (4:3)</PresentationFormat>
  <Paragraphs>87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      Біздің миссия – балаларға жоғары интелектуалды капиталмен негізделген, заманауй құрылғылар мен инновациялық технологиялар арқылы қол жетімді мамандандырылған және жоғары мамандандырылған медициналық көмек көрсету.      Наша миссия - оказывать детям специализированную и высоко специализированную доступную медицинскую  помощь, основанную на высокоинтеллектуальном капитале, современном оборудовании и инновационных технологиях.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Біздің миссия – балаларға жоғары интелектуалды капиталмен негізделген, заманауй құрылғылар мен инновациялық технологиялар арқылы қол жетімді мамандандырылған және жоғары мамандандырылған медициналық көмек көрсету</dc:title>
  <dc:creator>User</dc:creator>
  <cp:lastModifiedBy>Aibek Orynbassaruly</cp:lastModifiedBy>
  <cp:revision>45</cp:revision>
  <cp:lastPrinted>2020-09-10T06:16:11Z</cp:lastPrinted>
  <dcterms:created xsi:type="dcterms:W3CDTF">2014-10-20T12:59:36Z</dcterms:created>
  <dcterms:modified xsi:type="dcterms:W3CDTF">2020-09-10T14:31:02Z</dcterms:modified>
</cp:coreProperties>
</file>